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89" r:id="rId3"/>
    <p:sldId id="290" r:id="rId4"/>
    <p:sldId id="297" r:id="rId5"/>
    <p:sldId id="257" r:id="rId6"/>
    <p:sldId id="301" r:id="rId7"/>
    <p:sldId id="300" r:id="rId8"/>
    <p:sldId id="279" r:id="rId9"/>
    <p:sldId id="259" r:id="rId10"/>
    <p:sldId id="260" r:id="rId11"/>
    <p:sldId id="292" r:id="rId12"/>
    <p:sldId id="298" r:id="rId13"/>
    <p:sldId id="266" r:id="rId14"/>
    <p:sldId id="265" r:id="rId15"/>
    <p:sldId id="262" r:id="rId16"/>
    <p:sldId id="269" r:id="rId17"/>
    <p:sldId id="293" r:id="rId18"/>
    <p:sldId id="270" r:id="rId19"/>
    <p:sldId id="271" r:id="rId20"/>
    <p:sldId id="288" r:id="rId21"/>
    <p:sldId id="272" r:id="rId22"/>
    <p:sldId id="275" r:id="rId23"/>
    <p:sldId id="273" r:id="rId24"/>
    <p:sldId id="294" r:id="rId25"/>
    <p:sldId id="264" r:id="rId26"/>
    <p:sldId id="277" r:id="rId27"/>
    <p:sldId id="278" r:id="rId28"/>
    <p:sldId id="291" r:id="rId29"/>
    <p:sldId id="276" r:id="rId30"/>
    <p:sldId id="280" r:id="rId31"/>
    <p:sldId id="281" r:id="rId32"/>
    <p:sldId id="282" r:id="rId33"/>
    <p:sldId id="296" r:id="rId34"/>
    <p:sldId id="295" r:id="rId35"/>
    <p:sldId id="283" r:id="rId36"/>
    <p:sldId id="284" r:id="rId37"/>
    <p:sldId id="29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1441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.wmf"/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wmf"/><Relationship Id="rId2" Type="http://schemas.openxmlformats.org/officeDocument/2006/relationships/image" Target="../media/image38.wmf"/><Relationship Id="rId1" Type="http://schemas.openxmlformats.org/officeDocument/2006/relationships/image" Target="../media/image37.wmf"/><Relationship Id="rId5" Type="http://schemas.openxmlformats.org/officeDocument/2006/relationships/image" Target="../media/image41.wmf"/><Relationship Id="rId4" Type="http://schemas.openxmlformats.org/officeDocument/2006/relationships/image" Target="../media/image40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163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844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17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AF1A0AB-8225-2B4A-B611-DD9DA5F3338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711533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4638"/>
            <a:ext cx="109728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737600" y="6245225"/>
            <a:ext cx="2844800" cy="476250"/>
          </a:xfrm>
        </p:spPr>
        <p:txBody>
          <a:bodyPr/>
          <a:lstStyle>
            <a:lvl1pPr>
              <a:defRPr/>
            </a:lvl1pPr>
          </a:lstStyle>
          <a:p>
            <a:fld id="{19F156AD-AA1F-7F4B-990A-7C16D5519D4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8013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3509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887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99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413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7222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66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66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493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Click to edit Master text styles</a:t>
            </a:r>
          </a:p>
          <a:p>
            <a:pPr lvl="1"/>
            <a:r>
              <a:rPr lang="vi-VN"/>
              <a:t>Second level</a:t>
            </a:r>
          </a:p>
          <a:p>
            <a:pPr lvl="2"/>
            <a:r>
              <a:rPr lang="vi-VN"/>
              <a:t>Third level</a:t>
            </a:r>
          </a:p>
          <a:p>
            <a:pPr lvl="3"/>
            <a:r>
              <a:rPr lang="vi-VN"/>
              <a:t>Fourth level</a:t>
            </a:r>
          </a:p>
          <a:p>
            <a:pPr lvl="4"/>
            <a:r>
              <a:rPr lang="vi-VN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F62AB-5F83-BB45-BE5D-8FB3E45B43B4}" type="datetimeFigureOut">
              <a:rPr lang="en-US" smtClean="0"/>
              <a:t>6/21/2018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62EC2-9EBC-3149-B47C-C96725DCF3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76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3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5.w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oleObject" Target="../embeddings/oleObject6.bin"/><Relationship Id="rId7" Type="http://schemas.openxmlformats.org/officeDocument/2006/relationships/image" Target="../media/image21.png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w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41.wmf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8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40.wmf"/><Relationship Id="rId4" Type="http://schemas.openxmlformats.org/officeDocument/2006/relationships/image" Target="../media/image37.wmf"/><Relationship Id="rId9" Type="http://schemas.openxmlformats.org/officeDocument/2006/relationships/oleObject" Target="../embeddings/oleObject10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github.io/python-numpy-tutorial/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archive.ics.uci.edu/ml/datasets/Forest+Fire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/>
              <a:t>Training Program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93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1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826" y="2224455"/>
            <a:ext cx="5334000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vi-VN" altLang="en-US" dirty="0"/>
              <a:t>Tích vô hướng giữa hai vector</a:t>
            </a:r>
            <a:endParaRPr lang="en-US" altLang="en-US" dirty="0"/>
          </a:p>
        </p:txBody>
      </p:sp>
      <p:sp>
        <p:nvSpPr>
          <p:cNvPr id="3277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54425" y="2049464"/>
            <a:ext cx="6125817" cy="4525963"/>
          </a:xfrm>
        </p:spPr>
        <p:txBody>
          <a:bodyPr>
            <a:normAutofit/>
          </a:bodyPr>
          <a:lstStyle/>
          <a:p>
            <a:pPr eaLnBrk="1" hangingPunct="1"/>
            <a:r>
              <a:rPr lang="vi-VN" altLang="en-US" sz="2000" dirty="0">
                <a:solidFill>
                  <a:srgbClr val="FF0000"/>
                </a:solidFill>
              </a:rPr>
              <a:t>Tích vô hướng (dot product, scalar product )</a:t>
            </a:r>
            <a:r>
              <a:rPr lang="en-US" altLang="en-US" sz="2400" dirty="0"/>
              <a:t>:</a:t>
            </a:r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/>
          </a:p>
          <a:p>
            <a:pPr eaLnBrk="1" hangingPunct="1"/>
            <a:endParaRPr lang="en-US" altLang="en-US" sz="2400" dirty="0">
              <a:solidFill>
                <a:srgbClr val="FF0000"/>
              </a:solidFill>
            </a:endParaRPr>
          </a:p>
          <a:p>
            <a:pPr marL="0" indent="0" eaLnBrk="1" hangingPunct="1">
              <a:buNone/>
            </a:pPr>
            <a:endParaRPr lang="en-US" altLang="en-US" sz="2400" dirty="0">
              <a:solidFill>
                <a:srgbClr val="FF0000"/>
              </a:solidFill>
            </a:endParaRPr>
          </a:p>
          <a:p>
            <a:pPr eaLnBrk="1" hangingPunct="1"/>
            <a:r>
              <a:rPr lang="vi-VN" altLang="en-US" sz="2000" dirty="0">
                <a:solidFill>
                  <a:srgbClr val="FF0000"/>
                </a:solidFill>
              </a:rPr>
              <a:t>Vector đơn vị ||x|| =1</a:t>
            </a:r>
          </a:p>
          <a:p>
            <a:pPr eaLnBrk="1" hangingPunct="1"/>
            <a:r>
              <a:rPr lang="vi-VN" altLang="en-US" sz="2000" dirty="0">
                <a:solidFill>
                  <a:srgbClr val="FF0000"/>
                </a:solidFill>
              </a:rPr>
              <a:t>Góc giữa hai vector </a:t>
            </a:r>
          </a:p>
          <a:p>
            <a:pPr eaLnBrk="1" hangingPunct="1"/>
            <a:endParaRPr lang="vi-V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vi-VN" altLang="en-US" sz="2000" dirty="0">
                <a:solidFill>
                  <a:srgbClr val="FF0000"/>
                </a:solidFill>
              </a:rPr>
              <a:t>Góc hai vector đơn vị chính là tích vô hướng</a:t>
            </a:r>
          </a:p>
          <a:p>
            <a:pPr eaLnBrk="1" hangingPunct="1"/>
            <a:r>
              <a:rPr lang="vi-VN" altLang="en-US" sz="2000" dirty="0">
                <a:solidFill>
                  <a:srgbClr val="FF0000"/>
                </a:solidFill>
              </a:rPr>
              <a:t>Trong ml, tích vô hướng được dùng tính similarity</a:t>
            </a:r>
            <a:endParaRPr lang="en-US" altLang="en-US" sz="2400" dirty="0"/>
          </a:p>
          <a:p>
            <a:pPr eaLnBrk="1" hangingPunct="1"/>
            <a:endParaRPr lang="en-US" altLang="en-US" dirty="0">
              <a:solidFill>
                <a:srgbClr val="FF0000"/>
              </a:solidFill>
            </a:endParaRPr>
          </a:p>
        </p:txBody>
      </p:sp>
      <p:sp>
        <p:nvSpPr>
          <p:cNvPr id="3079" name="Rectangle 6"/>
          <p:cNvSpPr>
            <a:spLocks noChangeArrowheads="1"/>
          </p:cNvSpPr>
          <p:nvPr/>
        </p:nvSpPr>
        <p:spPr bwMode="auto">
          <a:xfrm>
            <a:off x="1644926" y="3464246"/>
            <a:ext cx="77724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/>
              <a:t>If </a:t>
            </a:r>
            <a:r>
              <a:rPr lang="en-US" altLang="en-US" sz="2400" dirty="0" err="1"/>
              <a:t>u•v</a:t>
            </a:r>
            <a:r>
              <a:rPr lang="en-US" altLang="en-US" sz="2400" dirty="0"/>
              <a:t>=0, ||u||</a:t>
            </a:r>
            <a:r>
              <a:rPr lang="en-US" altLang="en-US" sz="2400" baseline="-25000" dirty="0"/>
              <a:t>2 </a:t>
            </a:r>
            <a:r>
              <a:rPr lang="en-US" altLang="en-US" sz="2400" dirty="0"/>
              <a:t>!= 0, ||v||</a:t>
            </a:r>
            <a:r>
              <a:rPr lang="en-US" altLang="en-US" sz="2400" baseline="-25000" dirty="0"/>
              <a:t>2 </a:t>
            </a:r>
            <a:r>
              <a:rPr lang="en-US" altLang="en-US" sz="2400" dirty="0"/>
              <a:t>!= 0 </a:t>
            </a:r>
            <a:r>
              <a:rPr lang="en-US" altLang="en-US" sz="2400" dirty="0">
                <a:sym typeface="Wingdings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i="1" dirty="0"/>
              <a:t>u </a:t>
            </a:r>
            <a:r>
              <a:rPr lang="vi-VN" altLang="en-US" sz="2400" i="1" dirty="0"/>
              <a:t>và </a:t>
            </a:r>
            <a:r>
              <a:rPr lang="en-US" altLang="en-US" sz="2400" i="1" dirty="0"/>
              <a:t>v </a:t>
            </a:r>
            <a:r>
              <a:rPr lang="vi-VN" altLang="en-US" sz="2400" i="1" dirty="0"/>
              <a:t>là </a:t>
            </a:r>
            <a:r>
              <a:rPr lang="vi-VN" altLang="en-US" sz="2400" i="1" dirty="0">
                <a:solidFill>
                  <a:srgbClr val="FF0000"/>
                </a:solidFill>
              </a:rPr>
              <a:t>trực giao 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1644926" y="3881535"/>
            <a:ext cx="7772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/>
              <a:t>If </a:t>
            </a:r>
            <a:r>
              <a:rPr lang="en-US" altLang="en-US" sz="2400" dirty="0" err="1"/>
              <a:t>u•v</a:t>
            </a:r>
            <a:r>
              <a:rPr lang="en-US" altLang="en-US" sz="2400" dirty="0"/>
              <a:t>=0, ||u||</a:t>
            </a:r>
            <a:r>
              <a:rPr lang="en-US" altLang="en-US" sz="2400" baseline="-25000" dirty="0"/>
              <a:t>2 </a:t>
            </a:r>
            <a:r>
              <a:rPr lang="en-US" altLang="en-US" sz="2400" dirty="0"/>
              <a:t>= 1, ||v||</a:t>
            </a:r>
            <a:r>
              <a:rPr lang="en-US" altLang="en-US" sz="2400" baseline="-25000" dirty="0"/>
              <a:t>2 </a:t>
            </a:r>
            <a:r>
              <a:rPr lang="en-US" altLang="en-US" sz="2400" dirty="0"/>
              <a:t>= 1 </a:t>
            </a:r>
            <a:r>
              <a:rPr lang="en-US" altLang="en-US" sz="2400" dirty="0">
                <a:sym typeface="Wingdings" charset="2"/>
              </a:rPr>
              <a:t></a:t>
            </a:r>
            <a:r>
              <a:rPr lang="en-US" altLang="en-US" sz="2400" dirty="0"/>
              <a:t> </a:t>
            </a:r>
            <a:r>
              <a:rPr lang="en-US" altLang="en-US" sz="2400" i="1" dirty="0"/>
              <a:t>u </a:t>
            </a:r>
            <a:r>
              <a:rPr lang="vi-VN" altLang="en-US" sz="2400" i="1" dirty="0"/>
              <a:t>và </a:t>
            </a:r>
            <a:r>
              <a:rPr lang="en-US" altLang="en-US" sz="2400" i="1" dirty="0"/>
              <a:t>v </a:t>
            </a:r>
            <a:r>
              <a:rPr lang="vi-VN" altLang="en-US" sz="2400" i="1" dirty="0"/>
              <a:t>là </a:t>
            </a:r>
            <a:r>
              <a:rPr lang="vi-VN" altLang="en-US" sz="2400" i="1" dirty="0">
                <a:solidFill>
                  <a:srgbClr val="FF0000"/>
                </a:solidFill>
              </a:rPr>
              <a:t>trực chuẩn</a:t>
            </a:r>
            <a:endParaRPr lang="en-US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3376" y="4819552"/>
            <a:ext cx="2095500" cy="74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51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Thao tác vector trên numpy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83328"/>
            <a:ext cx="10972800" cy="4525963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9040"/>
            <a:ext cx="5576455" cy="43345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826" y="1779040"/>
            <a:ext cx="3901209" cy="332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4232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 trận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10723418" cy="4525963"/>
          </a:xfrm>
        </p:spPr>
        <p:txBody>
          <a:bodyPr>
            <a:normAutofit lnSpcReduction="10000"/>
          </a:bodyPr>
          <a:lstStyle/>
          <a:p>
            <a:r>
              <a:rPr lang="vi-VN" altLang="en-US" dirty="0"/>
              <a:t>mx</a:t>
            </a:r>
            <a:r>
              <a:rPr lang="en-US" altLang="en-US" dirty="0"/>
              <a:t>n </a:t>
            </a:r>
            <a:r>
              <a:rPr lang="en-US" altLang="en-US" dirty="0">
                <a:solidFill>
                  <a:srgbClr val="FF0000"/>
                </a:solidFill>
              </a:rPr>
              <a:t>matrix</a:t>
            </a:r>
            <a:r>
              <a:rPr lang="en-US" altLang="en-US" dirty="0"/>
              <a:t> </a:t>
            </a:r>
            <a:r>
              <a:rPr lang="vi-VN" altLang="en-US" dirty="0"/>
              <a:t>trong không gian </a:t>
            </a:r>
            <a:r>
              <a:rPr lang="en-US" altLang="en-US" dirty="0" err="1"/>
              <a:t>R</a:t>
            </a:r>
            <a:r>
              <a:rPr lang="en-US" altLang="en-US" baseline="30000" dirty="0" err="1"/>
              <a:t>mxn</a:t>
            </a:r>
            <a:r>
              <a:rPr lang="en-US" altLang="en-US" baseline="30000" dirty="0"/>
              <a:t>   </a:t>
            </a:r>
            <a:r>
              <a:rPr lang="vi-VN" altLang="en-US" baseline="30000" dirty="0"/>
              <a:t> </a:t>
            </a:r>
            <a:r>
              <a:rPr lang="vi-VN" altLang="en-US" dirty="0"/>
              <a:t>là bảng có </a:t>
            </a:r>
            <a:r>
              <a:rPr lang="en-US" altLang="en-US" dirty="0"/>
              <a:t>m </a:t>
            </a:r>
            <a:r>
              <a:rPr lang="vi-VN" altLang="en-US" dirty="0"/>
              <a:t>hàng và </a:t>
            </a:r>
            <a:r>
              <a:rPr lang="en-US" altLang="en-US" dirty="0"/>
              <a:t>n </a:t>
            </a:r>
            <a:r>
              <a:rPr lang="vi-VN" altLang="en-US" dirty="0"/>
              <a:t>cột</a:t>
            </a:r>
            <a:r>
              <a:rPr lang="en-US" altLang="en-US" dirty="0"/>
              <a:t>, </a:t>
            </a:r>
            <a:r>
              <a:rPr lang="vi-VN" altLang="en-US" dirty="0"/>
              <a:t>mỗi ô là một số thực.</a:t>
            </a:r>
          </a:p>
          <a:p>
            <a:endParaRPr lang="vi-VN" altLang="en-US" dirty="0"/>
          </a:p>
          <a:p>
            <a:endParaRPr lang="vi-VN" altLang="en-US" dirty="0"/>
          </a:p>
          <a:p>
            <a:endParaRPr lang="vi-VN" altLang="en-US" dirty="0"/>
          </a:p>
          <a:p>
            <a:r>
              <a:rPr lang="vi-VN" dirty="0"/>
              <a:t>Mỗi hàng hoặc cột của ma trận có thể coi như là một vector </a:t>
            </a:r>
          </a:p>
          <a:p>
            <a:r>
              <a:rPr lang="vi-VN" dirty="0"/>
              <a:t>Ví dụ về ma trận: </a:t>
            </a:r>
          </a:p>
          <a:p>
            <a:pPr lvl="1"/>
            <a:r>
              <a:rPr lang="vi-VN" dirty="0"/>
              <a:t>Ma trận rating của n người cho m bộ phim </a:t>
            </a:r>
          </a:p>
          <a:p>
            <a:pPr lvl="1"/>
            <a:r>
              <a:rPr lang="en-US" dirty="0"/>
              <a:t>M</a:t>
            </a:r>
            <a:r>
              <a:rPr lang="vi-VN" dirty="0"/>
              <a:t>a trận document-words (N documents * V words)</a:t>
            </a:r>
          </a:p>
          <a:p>
            <a:pPr lvl="1"/>
            <a:r>
              <a:rPr lang="vi-VN" dirty="0"/>
              <a:t>...</a:t>
            </a:r>
            <a:endParaRPr lang="en-US" dirty="0"/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785069"/>
              </p:ext>
            </p:extLst>
          </p:nvPr>
        </p:nvGraphicFramePr>
        <p:xfrm>
          <a:off x="4188834" y="2466182"/>
          <a:ext cx="1519238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9" name="Equation" r:id="rId3" imgW="774360" imgH="711000" progId="Equation.3">
                  <p:embed/>
                </p:oleObj>
              </mc:Choice>
              <mc:Fallback>
                <p:oleObj name="Equation" r:id="rId3" imgW="7743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8834" y="2466182"/>
                        <a:ext cx="1519238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05257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/>
          <a:lstStyle/>
          <a:p>
            <a:r>
              <a:rPr lang="vi-VN" dirty="0"/>
              <a:t>Các phép tính trên ma trận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10482470" cy="4959626"/>
          </a:xfrm>
        </p:spPr>
        <p:txBody>
          <a:bodyPr/>
          <a:lstStyle/>
          <a:p>
            <a:r>
              <a:rPr lang="vi-VN" dirty="0"/>
              <a:t>Nếu A và B có cùng kích thước (shape), n hàng và m cột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dirty="0"/>
              <a:t>Tích của ma trận với một số thực </a:t>
            </a:r>
          </a:p>
          <a:p>
            <a:pPr lvl="1"/>
            <a:r>
              <a:rPr lang="vi-VN" dirty="0"/>
              <a:t>D = aB  </a:t>
            </a:r>
            <a:r>
              <a:rPr lang="vi-VN" dirty="0">
                <a:sym typeface="Wingdings"/>
              </a:rPr>
              <a:t>  Di,j= a Bi,j</a:t>
            </a:r>
            <a:endParaRPr lang="vi-VN" dirty="0"/>
          </a:p>
          <a:p>
            <a:r>
              <a:rPr lang="vi-VN" dirty="0"/>
              <a:t>Broadcast trong numpy </a:t>
            </a:r>
          </a:p>
          <a:p>
            <a:pPr lvl="1"/>
            <a:r>
              <a:rPr lang="vi-VN" dirty="0"/>
              <a:t>Ma trận cộng với số thì cộng số vào tất cả các phần tử của ma trận </a:t>
            </a:r>
          </a:p>
          <a:p>
            <a:pPr lvl="1"/>
            <a:r>
              <a:rPr lang="vi-VN" dirty="0"/>
              <a:t>Ma trận cộng với vector có chiều bằng số cột </a:t>
            </a:r>
            <a:r>
              <a:rPr lang="vi-VN" dirty="0">
                <a:sym typeface="Wingdings"/>
              </a:rPr>
              <a:t> cộng vector vào từng hàng của ma trận </a:t>
            </a:r>
          </a:p>
          <a:p>
            <a:pPr lvl="1"/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1900" y="2235200"/>
            <a:ext cx="27559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2182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Kiến thức cơ bản</a:t>
            </a:r>
            <a:endParaRPr lang="en-US" altLang="en-US" dirty="0"/>
          </a:p>
        </p:txBody>
      </p:sp>
      <p:sp>
        <p:nvSpPr>
          <p:cNvPr id="410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01755" y="2042318"/>
            <a:ext cx="7957932" cy="1323733"/>
          </a:xfrm>
        </p:spPr>
        <p:txBody>
          <a:bodyPr>
            <a:normAutofit fontScale="77500" lnSpcReduction="20000"/>
          </a:bodyPr>
          <a:lstStyle/>
          <a:p>
            <a:pPr>
              <a:buFont typeface="Wingdings" charset="2"/>
              <a:buNone/>
            </a:pPr>
            <a:r>
              <a:rPr lang="vi-VN" altLang="en-US" dirty="0">
                <a:solidFill>
                  <a:srgbClr val="FF0000"/>
                </a:solidFill>
              </a:rPr>
              <a:t>Ma trận chuyển vị (transpose)</a:t>
            </a:r>
          </a:p>
          <a:p>
            <a:pPr>
              <a:buFont typeface="Wingdings" charset="2"/>
              <a:buNone/>
            </a:pPr>
            <a:r>
              <a:rPr lang="vi-VN" altLang="en-US" dirty="0">
                <a:solidFill>
                  <a:srgbClr val="FF0000"/>
                </a:solidFill>
              </a:rPr>
              <a:t>Vector chuyển vị : coi như ma trận có 1 cột </a:t>
            </a:r>
          </a:p>
          <a:p>
            <a:pPr>
              <a:buFont typeface="Wingdings" charset="2"/>
              <a:buNone/>
            </a:pPr>
            <a:r>
              <a:rPr lang="en-US" altLang="en-US" dirty="0">
                <a:solidFill>
                  <a:srgbClr val="FF0000"/>
                </a:solidFill>
              </a:rPr>
              <a:t>M</a:t>
            </a:r>
            <a:r>
              <a:rPr lang="vi-VN" altLang="en-US" dirty="0">
                <a:solidFill>
                  <a:srgbClr val="FF0000"/>
                </a:solidFill>
              </a:rPr>
              <a:t>a trận đối xứng là ma trận bằng ma trận chuyển vị của nó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altLang="en-US" dirty="0"/>
          </a:p>
        </p:txBody>
      </p:sp>
      <p:graphicFrame>
        <p:nvGraphicFramePr>
          <p:cNvPr id="4098" name="Object 2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971800" y="3581400"/>
          <a:ext cx="1949450" cy="1041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4" name="Equation" r:id="rId3" imgW="927000" imgH="495000" progId="Equation.3">
                  <p:embed/>
                </p:oleObj>
              </mc:Choice>
              <mc:Fallback>
                <p:oleObj name="Equation" r:id="rId3" imgW="92700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3581400"/>
                        <a:ext cx="1949450" cy="1041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3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0800" y="4648201"/>
          <a:ext cx="2819400" cy="1133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5" name="Equation" r:id="rId5" imgW="1231560" imgH="495000" progId="Equation.3">
                  <p:embed/>
                </p:oleObj>
              </mc:Choice>
              <mc:Fallback>
                <p:oleObj name="Equation" r:id="rId5" imgW="1231560" imgH="495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648201"/>
                        <a:ext cx="2819400" cy="1133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0900" name="Picture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3886200"/>
            <a:ext cx="3151188" cy="186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04" name="TextBox 18"/>
          <p:cNvSpPr txBox="1">
            <a:spLocks noChangeArrowheads="1"/>
          </p:cNvSpPr>
          <p:nvPr/>
        </p:nvSpPr>
        <p:spPr bwMode="auto">
          <a:xfrm>
            <a:off x="1335328" y="3581400"/>
            <a:ext cx="1255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vi-VN" altLang="en-US" sz="3200" dirty="0"/>
              <a:t>Ví dụ 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92239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4638"/>
            <a:ext cx="10972800" cy="708026"/>
          </a:xfrm>
        </p:spPr>
        <p:txBody>
          <a:bodyPr>
            <a:normAutofit/>
          </a:bodyPr>
          <a:lstStyle/>
          <a:p>
            <a:pPr eaLnBrk="1" hangingPunct="1"/>
            <a:r>
              <a:rPr lang="vi-VN" altLang="en-US" dirty="0"/>
              <a:t>Tích của hai ma trận </a:t>
            </a:r>
            <a:endParaRPr lang="en-US" altLang="en-US" dirty="0"/>
          </a:p>
        </p:txBody>
      </p:sp>
      <p:sp>
        <p:nvSpPr>
          <p:cNvPr id="2052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2" y="1246836"/>
            <a:ext cx="4038600" cy="4525963"/>
          </a:xfrm>
        </p:spPr>
        <p:txBody>
          <a:bodyPr/>
          <a:lstStyle/>
          <a:p>
            <a:pPr eaLnBrk="1" hangingPunct="1"/>
            <a:r>
              <a:rPr lang="vi-VN" altLang="en-US" dirty="0">
                <a:solidFill>
                  <a:srgbClr val="FF0000"/>
                </a:solidFill>
              </a:rPr>
              <a:t>Tích của hai ma trận</a:t>
            </a:r>
            <a:r>
              <a:rPr lang="en-US" altLang="en-US" dirty="0"/>
              <a:t>:</a:t>
            </a:r>
          </a:p>
        </p:txBody>
      </p:sp>
      <p:graphicFrame>
        <p:nvGraphicFramePr>
          <p:cNvPr id="2050" name="Object 3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945416620"/>
              </p:ext>
            </p:extLst>
          </p:nvPr>
        </p:nvGraphicFramePr>
        <p:xfrm>
          <a:off x="3383902" y="3765639"/>
          <a:ext cx="41910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3" imgW="2412720" imgH="965160" progId="Equation.3">
                  <p:embed/>
                </p:oleObj>
              </mc:Choice>
              <mc:Fallback>
                <p:oleObj name="Equation" r:id="rId3" imgW="2412720" imgH="965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3902" y="3765639"/>
                        <a:ext cx="41910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027" y="1522577"/>
            <a:ext cx="1609725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7377" y="1528763"/>
            <a:ext cx="1543050" cy="485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0" y="2052965"/>
            <a:ext cx="25717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Picture 1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402" y="2477294"/>
            <a:ext cx="2552700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8" name="TextBox 18"/>
          <p:cNvSpPr txBox="1">
            <a:spLocks noChangeArrowheads="1"/>
          </p:cNvSpPr>
          <p:nvPr/>
        </p:nvSpPr>
        <p:spPr bwMode="auto">
          <a:xfrm>
            <a:off x="933450" y="4279900"/>
            <a:ext cx="12554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3200" dirty="0"/>
              <a:t>V</a:t>
            </a:r>
            <a:r>
              <a:rPr lang="vi-VN" altLang="en-US" sz="3200" dirty="0"/>
              <a:t>í dụ </a:t>
            </a:r>
            <a:endParaRPr lang="en-US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037113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Tính chất của các phép toán trên ma trận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Phân phối: A(B + C) = AB + AC</a:t>
            </a:r>
          </a:p>
          <a:p>
            <a:r>
              <a:rPr lang="vi-VN" dirty="0"/>
              <a:t>Kết hợp: A (BC) = (AB)C</a:t>
            </a:r>
          </a:p>
          <a:p>
            <a:r>
              <a:rPr lang="vi-VN" dirty="0"/>
              <a:t>Không có giao hoán: AB = BA không phải luôn đúng</a:t>
            </a:r>
          </a:p>
          <a:p>
            <a:r>
              <a:rPr lang="vi-VN" dirty="0"/>
              <a:t>Tích vô hướng giữa 2 vector là giao hoán</a:t>
            </a:r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Chuyển vị của tích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308" y="5492075"/>
            <a:ext cx="2108200" cy="546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0953" y="4006649"/>
            <a:ext cx="1485900" cy="49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790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vi-VN" dirty="0"/>
              <a:t>ác phép toán ma trận trên numpy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83" y="1893094"/>
            <a:ext cx="3759200" cy="42164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33" y="2006600"/>
            <a:ext cx="3568700" cy="284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283" y="2006600"/>
            <a:ext cx="36576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9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Phép biến đổi tuyến tính (Linear transformation)</a:t>
            </a:r>
            <a:endParaRPr lang="en-US" sz="40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337" y="1690688"/>
            <a:ext cx="9089925" cy="4093204"/>
          </a:xfrm>
        </p:spPr>
      </p:pic>
    </p:spTree>
    <p:extLst>
      <p:ext uri="{BB962C8B-B14F-4D97-AF65-F5344CB8AC3E}">
        <p14:creationId xmlns:p14="http://schemas.microsoft.com/office/powerpoint/2010/main" val="20881385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 trận đơn vị và ma trận nghịch đảo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Ma trận nghịch đảo là công cụ quan trọng để giải bài toán Ax=b</a:t>
            </a:r>
          </a:p>
          <a:p>
            <a:r>
              <a:rPr lang="vi-VN" dirty="0"/>
              <a:t>Ma trận đơn vị là ma trận chéo với các phần tử trên đường chéo bằng 1, kí hiệu là In</a:t>
            </a:r>
          </a:p>
          <a:p>
            <a:r>
              <a:rPr lang="vi-VN" dirty="0"/>
              <a:t>Ví dụ I</a:t>
            </a:r>
            <a:r>
              <a:rPr lang="vi-VN" baseline="-25000" dirty="0"/>
              <a:t>3</a:t>
            </a:r>
          </a:p>
          <a:p>
            <a:endParaRPr lang="vi-VN" baseline="-25000" dirty="0"/>
          </a:p>
          <a:p>
            <a:endParaRPr lang="vi-VN" baseline="-25000" dirty="0"/>
          </a:p>
          <a:p>
            <a:endParaRPr lang="vi-VN" baseline="-25000" dirty="0"/>
          </a:p>
          <a:p>
            <a:pPr marL="0" indent="0">
              <a:buNone/>
            </a:pPr>
            <a:endParaRPr lang="vi-VN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470" y="3818414"/>
            <a:ext cx="1714500" cy="144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093528"/>
            <a:ext cx="4546600" cy="50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181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Chương 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Các kiến thức cơ bản về đại số </a:t>
            </a:r>
          </a:p>
          <a:p>
            <a:r>
              <a:rPr lang="vi-VN" dirty="0"/>
              <a:t>Các kiến thức giải tích</a:t>
            </a:r>
          </a:p>
          <a:p>
            <a:r>
              <a:rPr lang="vi-VN" dirty="0"/>
              <a:t>Các kiến thức về xác suất</a:t>
            </a:r>
          </a:p>
          <a:p>
            <a:r>
              <a:rPr lang="vi-VN" dirty="0"/>
              <a:t>Các kiến thức về machine learning</a:t>
            </a:r>
          </a:p>
          <a:p>
            <a:r>
              <a:rPr lang="vi-VN" dirty="0"/>
              <a:t>Các kiến thức về NLP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8539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Định thức của ma trận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Định thức của ma trận vuông A kí hiệu là det(A)</a:t>
            </a:r>
          </a:p>
          <a:p>
            <a:pPr lvl="1"/>
            <a:r>
              <a:rPr lang="en-US" dirty="0"/>
              <a:t>V</a:t>
            </a:r>
            <a:r>
              <a:rPr lang="vi-VN" dirty="0"/>
              <a:t>í dụ cho ma trận 2X2: det(A) = ad - bc</a:t>
            </a:r>
          </a:p>
          <a:p>
            <a:endParaRPr lang="vi-VN" dirty="0"/>
          </a:p>
          <a:p>
            <a:r>
              <a:rPr lang="vi-VN" dirty="0"/>
              <a:t>Tính chất:</a:t>
            </a:r>
          </a:p>
          <a:p>
            <a:pPr lvl="1"/>
            <a:r>
              <a:rPr lang="en-US" dirty="0"/>
              <a:t>D</a:t>
            </a:r>
            <a:r>
              <a:rPr lang="vi-VN" dirty="0"/>
              <a:t>et(AB) = det(A) * det(B)</a:t>
            </a:r>
          </a:p>
          <a:p>
            <a:pPr lvl="1"/>
            <a:r>
              <a:rPr lang="vi-VN" dirty="0"/>
              <a:t>Ma trận khả nghịch khi và chỉ khi định thức khác không</a:t>
            </a:r>
          </a:p>
          <a:p>
            <a:pPr lvl="1"/>
            <a:r>
              <a:rPr lang="vi-VN" dirty="0"/>
              <a:t>Det(A) = Det(A</a:t>
            </a:r>
            <a:r>
              <a:rPr lang="vi-VN" baseline="30000" dirty="0"/>
              <a:t>T</a:t>
            </a:r>
            <a:r>
              <a:rPr lang="vi-VN" dirty="0"/>
              <a:t>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0" y="2754745"/>
            <a:ext cx="1460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5324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 trận nghịch đảo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baseline="-25000" dirty="0"/>
              <a:t>Ma trận nghịch đảo của ma trận vuông  A </a:t>
            </a:r>
            <a:endParaRPr lang="vi-VN" dirty="0"/>
          </a:p>
          <a:p>
            <a:pPr marL="0" indent="0">
              <a:buNone/>
            </a:pPr>
            <a:r>
              <a:rPr lang="vi-VN" dirty="0"/>
              <a:t>Ma trận có ma trận nghịch đảo gọi là ma trận khả nghịch </a:t>
            </a:r>
            <a:endParaRPr lang="en-US" dirty="0"/>
          </a:p>
          <a:p>
            <a:r>
              <a:rPr lang="vi-VN" dirty="0"/>
              <a:t>Đi tìm ma trận nghịch đảo nếu tồn tại (định thức khác 0)</a:t>
            </a:r>
          </a:p>
          <a:p>
            <a:r>
              <a:rPr lang="vi-VN" dirty="0"/>
              <a:t>Một số tính chất của ma trận nghịch đảo</a:t>
            </a:r>
          </a:p>
          <a:p>
            <a:pPr lvl="1"/>
            <a:r>
              <a:rPr lang="mr-IN" dirty="0"/>
              <a:t>(</a:t>
            </a:r>
            <a:r>
              <a:rPr lang="mr-IN" b="1" dirty="0"/>
              <a:t>A</a:t>
            </a:r>
            <a:r>
              <a:rPr lang="mr-IN" baseline="30000" dirty="0"/>
              <a:t>−1</a:t>
            </a:r>
            <a:r>
              <a:rPr lang="mr-IN" dirty="0"/>
              <a:t>)</a:t>
            </a:r>
            <a:r>
              <a:rPr lang="mr-IN" baseline="30000" dirty="0"/>
              <a:t>−1</a:t>
            </a:r>
            <a:r>
              <a:rPr lang="mr-IN" dirty="0"/>
              <a:t> = </a:t>
            </a:r>
            <a:r>
              <a:rPr lang="mr-IN" b="1" dirty="0" err="1"/>
              <a:t>A</a:t>
            </a:r>
            <a:endParaRPr lang="vi-VN" b="1" dirty="0"/>
          </a:p>
          <a:p>
            <a:pPr lvl="1"/>
            <a:r>
              <a:rPr lang="mr-IN" dirty="0"/>
              <a:t>(</a:t>
            </a:r>
            <a:r>
              <a:rPr lang="mr-IN" i="1" dirty="0" err="1"/>
              <a:t>k</a:t>
            </a:r>
            <a:r>
              <a:rPr lang="mr-IN" b="1" dirty="0" err="1"/>
              <a:t>A</a:t>
            </a:r>
            <a:r>
              <a:rPr lang="mr-IN" dirty="0"/>
              <a:t>)</a:t>
            </a:r>
            <a:r>
              <a:rPr lang="mr-IN" baseline="30000" dirty="0"/>
              <a:t>−1</a:t>
            </a:r>
            <a:r>
              <a:rPr lang="mr-IN" dirty="0"/>
              <a:t> = </a:t>
            </a:r>
            <a:r>
              <a:rPr lang="mr-IN" i="1" dirty="0"/>
              <a:t>k</a:t>
            </a:r>
            <a:r>
              <a:rPr lang="mr-IN" baseline="30000" dirty="0"/>
              <a:t>−1</a:t>
            </a:r>
            <a:r>
              <a:rPr lang="mr-IN" b="1" dirty="0"/>
              <a:t>A</a:t>
            </a:r>
            <a:r>
              <a:rPr lang="mr-IN" baseline="30000" dirty="0"/>
              <a:t>−1</a:t>
            </a:r>
            <a:r>
              <a:rPr lang="vi-VN" baseline="30000" dirty="0"/>
              <a:t>  </a:t>
            </a:r>
          </a:p>
          <a:p>
            <a:pPr lvl="1"/>
            <a:r>
              <a:rPr lang="mr-IN" dirty="0"/>
              <a:t>(</a:t>
            </a:r>
            <a:r>
              <a:rPr lang="mr-IN" b="1" dirty="0"/>
              <a:t>A</a:t>
            </a:r>
            <a:r>
              <a:rPr lang="mr-IN" baseline="30000" dirty="0"/>
              <a:t>T</a:t>
            </a:r>
            <a:r>
              <a:rPr lang="mr-IN" dirty="0"/>
              <a:t>)</a:t>
            </a:r>
            <a:r>
              <a:rPr lang="mr-IN" baseline="30000" dirty="0"/>
              <a:t>−1</a:t>
            </a:r>
            <a:r>
              <a:rPr lang="mr-IN" dirty="0"/>
              <a:t> = (</a:t>
            </a:r>
            <a:r>
              <a:rPr lang="mr-IN" b="1" dirty="0"/>
              <a:t>A</a:t>
            </a:r>
            <a:r>
              <a:rPr lang="mr-IN" baseline="30000" dirty="0"/>
              <a:t>−1</a:t>
            </a:r>
            <a:r>
              <a:rPr lang="mr-IN" dirty="0"/>
              <a:t>)</a:t>
            </a:r>
            <a:r>
              <a:rPr lang="mr-IN" baseline="30000" dirty="0" err="1"/>
              <a:t>T</a:t>
            </a:r>
            <a:endParaRPr lang="vi-VN" baseline="30000" dirty="0"/>
          </a:p>
          <a:p>
            <a:pPr lvl="1"/>
            <a:r>
              <a:rPr lang="mr-IN" dirty="0"/>
              <a:t>(</a:t>
            </a:r>
            <a:r>
              <a:rPr lang="mr-IN" b="1" dirty="0"/>
              <a:t>AB</a:t>
            </a:r>
            <a:r>
              <a:rPr lang="mr-IN" dirty="0"/>
              <a:t>)</a:t>
            </a:r>
            <a:r>
              <a:rPr lang="mr-IN" baseline="30000" dirty="0"/>
              <a:t>−1</a:t>
            </a:r>
            <a:r>
              <a:rPr lang="mr-IN" dirty="0"/>
              <a:t> = </a:t>
            </a:r>
            <a:r>
              <a:rPr lang="mr-IN" b="1" dirty="0"/>
              <a:t>B</a:t>
            </a:r>
            <a:r>
              <a:rPr lang="mr-IN" baseline="30000" dirty="0"/>
              <a:t>−1</a:t>
            </a:r>
            <a:r>
              <a:rPr lang="mr-IN" b="1" dirty="0"/>
              <a:t>A</a:t>
            </a:r>
            <a:r>
              <a:rPr lang="mr-IN" baseline="30000" dirty="0"/>
              <a:t>−1</a:t>
            </a:r>
            <a:endParaRPr lang="vi-VN" baseline="30000" dirty="0"/>
          </a:p>
          <a:p>
            <a:pPr lvl="1"/>
            <a:r>
              <a:rPr lang="mr-IN" dirty="0" err="1"/>
              <a:t>det</a:t>
            </a:r>
            <a:r>
              <a:rPr lang="mr-IN" dirty="0"/>
              <a:t> </a:t>
            </a:r>
            <a:r>
              <a:rPr lang="mr-IN" b="1" dirty="0"/>
              <a:t>A</a:t>
            </a:r>
            <a:r>
              <a:rPr lang="mr-IN" baseline="30000" dirty="0"/>
              <a:t>−1</a:t>
            </a:r>
            <a:r>
              <a:rPr lang="mr-IN" dirty="0"/>
              <a:t> = (</a:t>
            </a:r>
            <a:r>
              <a:rPr lang="mr-IN" dirty="0" err="1"/>
              <a:t>det</a:t>
            </a:r>
            <a:r>
              <a:rPr lang="mr-IN" dirty="0"/>
              <a:t> </a:t>
            </a:r>
            <a:r>
              <a:rPr lang="mr-IN" b="1" dirty="0" err="1"/>
              <a:t>A</a:t>
            </a:r>
            <a:r>
              <a:rPr lang="mr-IN" dirty="0"/>
              <a:t>)</a:t>
            </a:r>
            <a:r>
              <a:rPr lang="mr-IN" baseline="30000" dirty="0"/>
              <a:t>−1</a:t>
            </a:r>
            <a:r>
              <a:rPr lang="mr-IN" dirty="0"/>
              <a:t>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25625"/>
            <a:ext cx="12319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674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Hệ phương trình tuyến tính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Phương trình n biến với m phương trình</a:t>
            </a:r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Hệ phương trình n phương trình, n ẩn số với ma trận hệ số khả nghịch thì có nghiệm duy nhất Crammer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6183" y="2511488"/>
            <a:ext cx="31750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493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Giải hệ hệ phương trình tuyến tính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5782" y="1433164"/>
            <a:ext cx="7605222" cy="471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177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 </a:t>
            </a:r>
            <a:r>
              <a:rPr lang="en-US" dirty="0" err="1"/>
              <a:t>tr</a:t>
            </a:r>
            <a:r>
              <a:rPr lang="vi-VN" dirty="0"/>
              <a:t>ận nghịch đảo và hệ phương trình trong numpy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28" y="1648691"/>
            <a:ext cx="4864100" cy="49737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641" y="1648691"/>
            <a:ext cx="49530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96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9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r>
              <a:rPr lang="vi-VN" altLang="en-US" dirty="0"/>
              <a:t>Các ma trận đặc biệt</a:t>
            </a:r>
            <a:endParaRPr lang="en-US" altLang="en-US" dirty="0"/>
          </a:p>
        </p:txBody>
      </p:sp>
      <p:graphicFrame>
        <p:nvGraphicFramePr>
          <p:cNvPr id="3074" name="Object 2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5638800" y="1447801"/>
          <a:ext cx="1447800" cy="1350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4" name="Equation" r:id="rId3" imgW="761760" imgH="711000" progId="Equation.3">
                  <p:embed/>
                </p:oleObj>
              </mc:Choice>
              <mc:Fallback>
                <p:oleObj name="Equation" r:id="rId3" imgW="7617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1447801"/>
                        <a:ext cx="1447800" cy="1350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3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2514600" y="1371600"/>
          <a:ext cx="13477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5" name="Equation" r:id="rId5" imgW="698400" imgH="711000" progId="Equation.3">
                  <p:embed/>
                </p:oleObj>
              </mc:Choice>
              <mc:Fallback>
                <p:oleObj name="Equation" r:id="rId5" imgW="6984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1371600"/>
                        <a:ext cx="134778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133600" y="3352800"/>
          <a:ext cx="1828800" cy="170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6" name="Equation" r:id="rId7" imgW="977760" imgH="914400" progId="Equation.3">
                  <p:embed/>
                </p:oleObj>
              </mc:Choice>
              <mc:Fallback>
                <p:oleObj name="Equation" r:id="rId7" imgW="97776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3352800"/>
                        <a:ext cx="1828800" cy="17097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5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6172200" y="3429001"/>
          <a:ext cx="1447800" cy="1374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7" name="Equation" r:id="rId9" imgW="749160" imgH="711000" progId="Equation.3">
                  <p:embed/>
                </p:oleObj>
              </mc:Choice>
              <mc:Fallback>
                <p:oleObj name="Equation" r:id="rId9" imgW="74916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429001"/>
                        <a:ext cx="1447800" cy="1374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0" name="Text Box 7"/>
          <p:cNvSpPr txBox="1">
            <a:spLocks noChangeArrowheads="1"/>
          </p:cNvSpPr>
          <p:nvPr/>
        </p:nvSpPr>
        <p:spPr bwMode="auto">
          <a:xfrm>
            <a:off x="4038600" y="1828800"/>
            <a:ext cx="135165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vi-VN" altLang="en-US" sz="2400" dirty="0"/>
              <a:t>diagonal</a:t>
            </a:r>
            <a:endParaRPr lang="en-US" altLang="en-US" sz="2400" dirty="0"/>
          </a:p>
        </p:txBody>
      </p:sp>
      <p:sp>
        <p:nvSpPr>
          <p:cNvPr id="3081" name="Text Box 8"/>
          <p:cNvSpPr txBox="1">
            <a:spLocks noChangeArrowheads="1"/>
          </p:cNvSpPr>
          <p:nvPr/>
        </p:nvSpPr>
        <p:spPr bwMode="auto">
          <a:xfrm>
            <a:off x="7239001" y="1905000"/>
            <a:ext cx="23399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/>
              <a:t>upper-triangular</a:t>
            </a:r>
          </a:p>
        </p:txBody>
      </p:sp>
      <p:sp>
        <p:nvSpPr>
          <p:cNvPr id="3082" name="Text Box 9"/>
          <p:cNvSpPr txBox="1">
            <a:spLocks noChangeArrowheads="1"/>
          </p:cNvSpPr>
          <p:nvPr/>
        </p:nvSpPr>
        <p:spPr bwMode="auto">
          <a:xfrm>
            <a:off x="4114800" y="3962400"/>
            <a:ext cx="16954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/>
              <a:t>tri-diagonal</a:t>
            </a:r>
          </a:p>
        </p:txBody>
      </p:sp>
      <p:sp>
        <p:nvSpPr>
          <p:cNvPr id="3083" name="Text Box 10"/>
          <p:cNvSpPr txBox="1">
            <a:spLocks noChangeArrowheads="1"/>
          </p:cNvSpPr>
          <p:nvPr/>
        </p:nvSpPr>
        <p:spPr bwMode="auto">
          <a:xfrm>
            <a:off x="7696201" y="3886200"/>
            <a:ext cx="2289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/>
              <a:t>lower-triangular</a:t>
            </a:r>
          </a:p>
        </p:txBody>
      </p:sp>
      <p:graphicFrame>
        <p:nvGraphicFramePr>
          <p:cNvPr id="3078" name="Object 6"/>
          <p:cNvGraphicFramePr>
            <a:graphicFrameLocks noChangeAspect="1"/>
          </p:cNvGraphicFramePr>
          <p:nvPr/>
        </p:nvGraphicFramePr>
        <p:xfrm>
          <a:off x="4648200" y="5181600"/>
          <a:ext cx="1347788" cy="1371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38" name="Equation" r:id="rId11" imgW="698400" imgH="711000" progId="Equation.3">
                  <p:embed/>
                </p:oleObj>
              </mc:Choice>
              <mc:Fallback>
                <p:oleObj name="Equation" r:id="rId11" imgW="698400" imgH="71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181600"/>
                        <a:ext cx="1347788" cy="1371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 Box 12"/>
          <p:cNvSpPr txBox="1">
            <a:spLocks noChangeArrowheads="1"/>
          </p:cNvSpPr>
          <p:nvPr/>
        </p:nvSpPr>
        <p:spPr bwMode="auto">
          <a:xfrm>
            <a:off x="6172201" y="5638800"/>
            <a:ext cx="2436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en-US" sz="2400" dirty="0"/>
              <a:t>I (identity matrix)</a:t>
            </a:r>
          </a:p>
        </p:txBody>
      </p:sp>
    </p:spTree>
    <p:extLst>
      <p:ext uri="{BB962C8B-B14F-4D97-AF65-F5344CB8AC3E}">
        <p14:creationId xmlns:p14="http://schemas.microsoft.com/office/powerpoint/2010/main" val="641200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4000" dirty="0"/>
              <a:t>Vector riêng (eigenvector) trị riêng (eigenvalue)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Vector riêng của ma trận A là vector v khác vector 0  thoả mãn</a:t>
            </a:r>
          </a:p>
          <a:p>
            <a:r>
              <a:rPr lang="en-US" dirty="0"/>
              <a:t>   L</a:t>
            </a:r>
            <a:r>
              <a:rPr lang="vi-VN" dirty="0"/>
              <a:t>à giá trị riêng </a:t>
            </a:r>
          </a:p>
          <a:p>
            <a:r>
              <a:rPr lang="vi-VN" dirty="0"/>
              <a:t>Nếu v là vector riêng thì kv cũng là vector riêng nên thường quan tâm tới vector riêng đơn vị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6143" y="2262256"/>
            <a:ext cx="129540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11" y="2389256"/>
            <a:ext cx="266700" cy="330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2200" y="3771866"/>
            <a:ext cx="74676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5138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 về tìm trị riêng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93269" y="1812373"/>
            <a:ext cx="807781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9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vi-VN" dirty="0"/>
              <a:t>ính trị riêng trong numpy python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89" y="1544174"/>
            <a:ext cx="7962000" cy="47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4435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ma trận theo trị riêng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Giả sử ma trận A có n vector riêng độc lập tuyến tính               với các trị riêng </a:t>
            </a:r>
          </a:p>
          <a:p>
            <a:endParaRPr lang="vi-VN" dirty="0"/>
          </a:p>
          <a:p>
            <a:r>
              <a:rPr lang="vi-VN" dirty="0"/>
              <a:t>Ma trận A có thể phân tích thành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9805" y="1825625"/>
            <a:ext cx="1714500" cy="50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403" y="2210378"/>
            <a:ext cx="1371600" cy="46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7403" y="4001294"/>
            <a:ext cx="27813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1731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Ngôn ngữ lập trình: Python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Top 8 Programming Languages For Machine Learning &amp; Data Science: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C++</a:t>
            </a:r>
          </a:p>
          <a:p>
            <a:r>
              <a:rPr lang="en-US" dirty="0"/>
              <a:t>C</a:t>
            </a:r>
          </a:p>
          <a:p>
            <a:r>
              <a:rPr lang="en-US" dirty="0"/>
              <a:t>JavaScript</a:t>
            </a:r>
          </a:p>
          <a:p>
            <a:r>
              <a:rPr lang="en-US" dirty="0"/>
              <a:t>Scala</a:t>
            </a:r>
          </a:p>
          <a:p>
            <a:r>
              <a:rPr lang="en-US" dirty="0"/>
              <a:t>Julia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4363" y="2288426"/>
            <a:ext cx="6137564" cy="456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6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Phân tích ma trận đối xứng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Mọi ma trận thực đối xứng đều có thể phân tích dưới dạng</a:t>
            </a:r>
          </a:p>
          <a:p>
            <a:endParaRPr lang="vi-VN" dirty="0"/>
          </a:p>
          <a:p>
            <a:endParaRPr lang="vi-VN" dirty="0"/>
          </a:p>
          <a:p>
            <a:r>
              <a:rPr lang="vi-VN" dirty="0"/>
              <a:t>Trong đó Q là ma trận trực chuẩn (tích vô hướng của hai cột khác nhau bằng 0, QQ</a:t>
            </a:r>
            <a:r>
              <a:rPr lang="vi-VN" baseline="30000" dirty="0"/>
              <a:t>T</a:t>
            </a:r>
            <a:r>
              <a:rPr lang="vi-VN" dirty="0"/>
              <a:t> = I) có cột là các vector riêng </a:t>
            </a:r>
          </a:p>
          <a:p>
            <a:r>
              <a:rPr lang="vi-VN" dirty="0"/>
              <a:t>Theo quy ước thì giá trị các trị riêng trên đường chéo xếp giảm dần </a:t>
            </a:r>
          </a:p>
          <a:p>
            <a:r>
              <a:rPr lang="vi-VN" dirty="0"/>
              <a:t>Hàm số                         trong đó </a:t>
            </a:r>
          </a:p>
          <a:p>
            <a:pPr lvl="1"/>
            <a:r>
              <a:rPr lang="vi-VN" dirty="0"/>
              <a:t>Hàm số đạt giá trị lớn nhất khi x = vector riêng củatrị riêng lớn nhất</a:t>
            </a:r>
          </a:p>
          <a:p>
            <a:pPr lvl="1"/>
            <a:r>
              <a:rPr lang="vi-VN" dirty="0"/>
              <a:t>Hàm số đạt giá trị nhỏ nhất khi x = vector riêng của trị riêng nhỏ nhất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4363" y="2284268"/>
            <a:ext cx="1727200" cy="571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32" y="4761923"/>
            <a:ext cx="1892300" cy="53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563" y="4761923"/>
            <a:ext cx="1447800" cy="52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381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Vector riêng và trị riêng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Ma trận A là bán xác định dương nếu</a:t>
            </a:r>
          </a:p>
          <a:p>
            <a:r>
              <a:rPr lang="vi-VN" dirty="0"/>
              <a:t>Ma trận đối xứng là bán xác định dương nếu tất cả trị riêng đều không âm</a:t>
            </a:r>
          </a:p>
          <a:p>
            <a:r>
              <a:rPr lang="vi-VN" dirty="0"/>
              <a:t>Với ma trận A bất kì thì ma trận B = A</a:t>
            </a:r>
            <a:r>
              <a:rPr lang="vi-VN" baseline="30000" dirty="0"/>
              <a:t>T</a:t>
            </a:r>
            <a:r>
              <a:rPr lang="vi-VN" dirty="0"/>
              <a:t>A là ma trận bán xác định dương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2275" y="1904928"/>
            <a:ext cx="2848219" cy="311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574" y="4001294"/>
            <a:ext cx="6499050" cy="62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3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vi-VN" dirty="0"/>
              <a:t>Phân tích ma trận SVD (Singular Value Decomposition)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SVD tổng quát hơn phân tích ma trận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962" y="1770063"/>
            <a:ext cx="16256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4050" y="2436813"/>
            <a:ext cx="83439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75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in </a:t>
            </a:r>
            <a:r>
              <a:rPr lang="en-US" dirty="0" err="1"/>
              <a:t>numpy</a:t>
            </a:r>
            <a:r>
              <a:rPr lang="en-US" dirty="0"/>
              <a:t>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427451"/>
            <a:ext cx="5029200" cy="5142035"/>
          </a:xfrm>
        </p:spPr>
      </p:pic>
    </p:spTree>
    <p:extLst>
      <p:ext uri="{BB962C8B-B14F-4D97-AF65-F5344CB8AC3E}">
        <p14:creationId xmlns:p14="http://schemas.microsoft.com/office/powerpoint/2010/main" val="1627486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Ví dụ về phân tích SVD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9111" y="1338695"/>
            <a:ext cx="4076700" cy="4025900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964" y="1902547"/>
            <a:ext cx="2540000" cy="13208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003892"/>
            <a:ext cx="7060911" cy="220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2015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</a:t>
            </a:r>
            <a:r>
              <a:rPr lang="vi-VN" dirty="0"/>
              <a:t>ết của ma trận (trace)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Vết của ma trận là tổng các phần tử trên đường chéo</a:t>
            </a:r>
          </a:p>
          <a:p>
            <a:r>
              <a:rPr lang="vi-VN" dirty="0"/>
              <a:t>Tính chất</a:t>
            </a:r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vi-VN" dirty="0"/>
          </a:p>
          <a:p>
            <a:r>
              <a:rPr lang="vi-VN" dirty="0"/>
              <a:t>Chuẩn Frobenius của ma trận là 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1677" y="2390775"/>
            <a:ext cx="1765300" cy="774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9427" y="5275263"/>
            <a:ext cx="1714500" cy="901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128" y="2600325"/>
            <a:ext cx="2730500" cy="11303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128" y="3632994"/>
            <a:ext cx="2476500" cy="36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201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Python and numpy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https://www.tutorialspoint.com/python/index.htm</a:t>
            </a:r>
          </a:p>
          <a:p>
            <a:r>
              <a:rPr lang="en-US" dirty="0">
                <a:hlinkClick r:id="rId2"/>
              </a:rPr>
              <a:t>http://cs231n.github.io/python-numpy-tutorial/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38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Bài tập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</a:t>
            </a:r>
            <a:r>
              <a:rPr lang="vi-VN" dirty="0"/>
              <a:t>ài 1: Giả sử cần làm bài toán dự đoán giá nhà, nêu ra vector ứng với các thuộc tính để tính giá cho ngôi nhà.</a:t>
            </a:r>
          </a:p>
          <a:p>
            <a:r>
              <a:rPr lang="vi-VN" dirty="0"/>
              <a:t>Bài 2: Đọc và load các vector vào numpy từ dataset: </a:t>
            </a:r>
            <a:r>
              <a:rPr lang="en-US" dirty="0">
                <a:hlinkClick r:id="rId2"/>
              </a:rPr>
              <a:t>https://archive.ics.uci.edu/ml/datasets/Forest+Fires</a:t>
            </a:r>
            <a:endParaRPr lang="en-US" dirty="0"/>
          </a:p>
          <a:p>
            <a:pPr lvl="1"/>
            <a:r>
              <a:rPr lang="vi-VN" dirty="0"/>
              <a:t>Yêu cầu đọc file và load dữ liệu vào hai biến x, y trong đó x = array 2 chiều ứng với feature và y array một chiều ứng với giá trị cần ước tính</a:t>
            </a:r>
          </a:p>
          <a:p>
            <a:pPr lvl="1"/>
            <a:r>
              <a:rPr lang="vi-VN" dirty="0"/>
              <a:t>Phân chia dữ liệu x, y -&gt; tr_x, tr_y và test_x, test_y tỉ lệ là 80: 20 ngẫu nhiên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3695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Python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vi-VN" dirty="0"/>
              <a:t>Book: Pattern Recognition and Machine Learning by </a:t>
            </a:r>
            <a:r>
              <a:rPr lang="en-US" dirty="0"/>
              <a:t>Christopher Bishop </a:t>
            </a:r>
            <a:endParaRPr lang="vi-VN" dirty="0"/>
          </a:p>
          <a:p>
            <a:r>
              <a:rPr lang="vi-VN" dirty="0"/>
              <a:t>IDE: pycharm </a:t>
            </a:r>
          </a:p>
          <a:p>
            <a:r>
              <a:rPr lang="vi-VN" dirty="0"/>
              <a:t>Cài các thư viện thông qua pip install </a:t>
            </a:r>
          </a:p>
          <a:p>
            <a:r>
              <a:rPr lang="vi-VN" dirty="0"/>
              <a:t>Cài anaconda: </a:t>
            </a:r>
            <a:r>
              <a:rPr lang="en-US" dirty="0"/>
              <a:t>The Most Popular Python Data Science Platform</a:t>
            </a:r>
          </a:p>
          <a:p>
            <a:r>
              <a:rPr lang="vi-VN" dirty="0"/>
              <a:t>Thư viện về đại số: numpy</a:t>
            </a:r>
            <a:endParaRPr lang="en-US" dirty="0"/>
          </a:p>
          <a:p>
            <a:r>
              <a:rPr lang="vi-VN" dirty="0"/>
              <a:t>Thư viện về machine learning: sklearn, ...</a:t>
            </a:r>
          </a:p>
          <a:p>
            <a:r>
              <a:rPr lang="vi-VN" dirty="0"/>
              <a:t>Thư viện cho xử lý text: gensim, 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3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Vector </a:t>
            </a:r>
            <a:r>
              <a:rPr lang="mr-IN" dirty="0"/>
              <a:t>–</a:t>
            </a:r>
            <a:r>
              <a:rPr lang="vi-VN" dirty="0"/>
              <a:t> ma trận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918438" y="1825625"/>
            <a:ext cx="6369053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solidFill>
                  <a:srgbClr val="FF0000"/>
                </a:solidFill>
              </a:rPr>
              <a:t>Vector</a:t>
            </a:r>
            <a:r>
              <a:rPr lang="en-US" altLang="en-US" sz="2400" dirty="0"/>
              <a:t> </a:t>
            </a:r>
            <a:r>
              <a:rPr lang="vi-VN" altLang="en-US" sz="2400" dirty="0"/>
              <a:t>trong </a:t>
            </a:r>
            <a:r>
              <a:rPr lang="en-US" altLang="en-US" sz="2400" dirty="0"/>
              <a:t>R</a:t>
            </a:r>
            <a:r>
              <a:rPr lang="en-US" altLang="en-US" sz="2400" baseline="30000" dirty="0"/>
              <a:t>n</a:t>
            </a:r>
            <a:r>
              <a:rPr lang="en-US" altLang="en-US" sz="2400" dirty="0"/>
              <a:t> </a:t>
            </a:r>
            <a:r>
              <a:rPr lang="vi-VN" altLang="en-US" sz="2400" dirty="0"/>
              <a:t>là một tập có thứ tự các số thực</a:t>
            </a:r>
            <a:endParaRPr lang="en-US" altLang="en-US" sz="2400" dirty="0"/>
          </a:p>
          <a:p>
            <a:pPr lvl="1"/>
            <a:r>
              <a:rPr lang="vi-VN" altLang="en-US" dirty="0"/>
              <a:t>Ví dụ </a:t>
            </a:r>
            <a:r>
              <a:rPr lang="en-US" altLang="en-US" dirty="0"/>
              <a:t>v = (1,6,3,4) </a:t>
            </a:r>
            <a:r>
              <a:rPr lang="vi-VN" altLang="en-US" dirty="0"/>
              <a:t>thuộc </a:t>
            </a:r>
            <a:r>
              <a:rPr lang="en-US" altLang="en-US" dirty="0"/>
              <a:t>R</a:t>
            </a:r>
            <a:r>
              <a:rPr lang="en-US" altLang="en-US" baseline="30000" dirty="0"/>
              <a:t>4</a:t>
            </a:r>
          </a:p>
          <a:p>
            <a:pPr lvl="1"/>
            <a:r>
              <a:rPr lang="en-US" altLang="en-US" dirty="0"/>
              <a:t>V</a:t>
            </a:r>
            <a:r>
              <a:rPr lang="vi-VN" altLang="en-US" dirty="0"/>
              <a:t>ector cột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V</a:t>
            </a:r>
            <a:r>
              <a:rPr lang="vi-VN" altLang="en-US" dirty="0"/>
              <a:t>ector hàng</a:t>
            </a:r>
            <a:r>
              <a:rPr lang="en-US" altLang="en-US" dirty="0"/>
              <a:t>:</a:t>
            </a:r>
          </a:p>
          <a:p>
            <a:pPr lvl="1"/>
            <a:r>
              <a:rPr lang="en-US" altLang="en-US" dirty="0"/>
              <a:t>B</a:t>
            </a:r>
            <a:r>
              <a:rPr lang="vi-VN" altLang="en-US" dirty="0"/>
              <a:t>ài toán ml thường liên quan tới việc biểu diễn dữ liệu theo vector thuộc tính </a:t>
            </a:r>
            <a:endParaRPr lang="en-US" altLang="en-US" dirty="0"/>
          </a:p>
          <a:p>
            <a:r>
              <a:rPr lang="vi-VN" altLang="en-US" sz="2400" dirty="0"/>
              <a:t>Một số biểu diễn vector:</a:t>
            </a:r>
          </a:p>
          <a:p>
            <a:pPr lvl="1"/>
            <a:r>
              <a:rPr lang="vi-VN" altLang="en-US" sz="2000" dirty="0"/>
              <a:t>Biểu diễn mỗi văn bản d = (v_1, ... </a:t>
            </a:r>
            <a:r>
              <a:rPr lang="en-US" altLang="en-US" sz="2000" dirty="0"/>
              <a:t>V</a:t>
            </a:r>
            <a:r>
              <a:rPr lang="vi-VN" altLang="en-US" sz="2000" dirty="0"/>
              <a:t>_N), v_i = tần suất xuất hiện của word i</a:t>
            </a:r>
          </a:p>
          <a:p>
            <a:pPr lvl="1"/>
            <a:r>
              <a:rPr lang="vi-VN" altLang="en-US" sz="2000" dirty="0"/>
              <a:t>Biểu diễn vector dự đoán tiêu thụ điện= (v1, v2, v3)</a:t>
            </a:r>
          </a:p>
          <a:p>
            <a:pPr lvl="2"/>
            <a:r>
              <a:rPr lang="en-US" altLang="en-US" sz="1600" dirty="0"/>
              <a:t>V</a:t>
            </a:r>
            <a:r>
              <a:rPr lang="vi-VN" altLang="en-US" sz="1600" dirty="0"/>
              <a:t>1: số ti vi, v2: số phòng ngủ, v3 = số điều hoà</a:t>
            </a:r>
          </a:p>
          <a:p>
            <a:pPr lvl="1"/>
            <a:endParaRPr lang="en-US" altLang="en-US" sz="2000" dirty="0"/>
          </a:p>
        </p:txBody>
      </p:sp>
      <p:graphicFrame>
        <p:nvGraphicFramePr>
          <p:cNvPr id="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8697350"/>
              </p:ext>
            </p:extLst>
          </p:nvPr>
        </p:nvGraphicFramePr>
        <p:xfrm>
          <a:off x="9953521" y="1507782"/>
          <a:ext cx="466725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3" name="Equation" r:id="rId3" imgW="266400" imgH="914400" progId="Equation.3">
                  <p:embed/>
                </p:oleObj>
              </mc:Choice>
              <mc:Fallback>
                <p:oleObj name="Equation" r:id="rId3" imgW="266400" imgH="914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53521" y="1507782"/>
                        <a:ext cx="466725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3454328"/>
              </p:ext>
            </p:extLst>
          </p:nvPr>
        </p:nvGraphicFramePr>
        <p:xfrm>
          <a:off x="9143896" y="3429810"/>
          <a:ext cx="16192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5" imgW="825480" imgH="215640" progId="Equation.3">
                  <p:embed/>
                </p:oleObj>
              </mc:Choice>
              <mc:Fallback>
                <p:oleObj name="Equation" r:id="rId5" imgW="825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3896" y="3429810"/>
                        <a:ext cx="1619250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rgbClr val="80808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3246783" y="2147454"/>
            <a:ext cx="6706738" cy="96052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>
            <a:off x="3458817" y="3500438"/>
            <a:ext cx="5560491" cy="129454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6901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Machine learning flow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30036" y="3200400"/>
            <a:ext cx="1662546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  <a:r>
              <a:rPr lang="vi-VN" dirty="0"/>
              <a:t>hu thập dữ liệu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421117" y="3200400"/>
            <a:ext cx="1718442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Tiền xử lý dữ liệu 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568095" y="3200400"/>
            <a:ext cx="1873230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vi-VN" dirty="0"/>
              <a:t>ector hoá dữ liệu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7869861" y="3200399"/>
            <a:ext cx="1557918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Chọn ML model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024243" y="3200398"/>
            <a:ext cx="1056290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/>
              <a:t>model</a:t>
            </a:r>
            <a:endParaRPr lang="en-US" dirty="0"/>
          </a:p>
        </p:txBody>
      </p:sp>
      <p:cxnSp>
        <p:nvCxnSpPr>
          <p:cNvPr id="12" name="Straight Arrow Connector 11"/>
          <p:cNvCxnSpPr>
            <a:endCxn id="7" idx="1"/>
          </p:cNvCxnSpPr>
          <p:nvPr/>
        </p:nvCxnSpPr>
        <p:spPr>
          <a:xfrm>
            <a:off x="2992582" y="3512125"/>
            <a:ext cx="428535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1"/>
          </p:cNvCxnSpPr>
          <p:nvPr/>
        </p:nvCxnSpPr>
        <p:spPr>
          <a:xfrm>
            <a:off x="5139559" y="3512125"/>
            <a:ext cx="428536" cy="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8" idx="3"/>
            <a:endCxn id="9" idx="1"/>
          </p:cNvCxnSpPr>
          <p:nvPr/>
        </p:nvCxnSpPr>
        <p:spPr>
          <a:xfrm flipV="1">
            <a:off x="7441325" y="3512127"/>
            <a:ext cx="4285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3"/>
            <a:endCxn id="10" idx="1"/>
          </p:cNvCxnSpPr>
          <p:nvPr/>
        </p:nvCxnSpPr>
        <p:spPr>
          <a:xfrm flipV="1">
            <a:off x="9427779" y="3512126"/>
            <a:ext cx="5964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869861" y="4572000"/>
            <a:ext cx="11355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New input data</a:t>
            </a:r>
          </a:p>
        </p:txBody>
      </p:sp>
      <p:sp>
        <p:nvSpPr>
          <p:cNvPr id="5" name="Rectangle 4"/>
          <p:cNvSpPr/>
          <p:nvPr/>
        </p:nvSpPr>
        <p:spPr>
          <a:xfrm>
            <a:off x="10076078" y="4575171"/>
            <a:ext cx="1004455" cy="6234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9005455" y="3823853"/>
            <a:ext cx="1546933" cy="1205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2"/>
            <a:endCxn id="5" idx="0"/>
          </p:cNvCxnSpPr>
          <p:nvPr/>
        </p:nvCxnSpPr>
        <p:spPr>
          <a:xfrm>
            <a:off x="10552388" y="3823853"/>
            <a:ext cx="25918" cy="7513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Vector hoá các feature và tiền xử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/>
              <a:t>Encode feature </a:t>
            </a:r>
            <a:r>
              <a:rPr lang="vi-VN" dirty="0">
                <a:sym typeface="Wingdings"/>
              </a:rPr>
              <a:t> vector</a:t>
            </a:r>
            <a:endParaRPr lang="en-US" dirty="0"/>
          </a:p>
          <a:p>
            <a:r>
              <a:rPr lang="en-US" dirty="0"/>
              <a:t>O</a:t>
            </a:r>
            <a:r>
              <a:rPr lang="vi-VN" dirty="0"/>
              <a:t>ne-hot vector cho các thuộc tính rời rạc:</a:t>
            </a:r>
          </a:p>
          <a:p>
            <a:pPr lvl="1"/>
            <a:r>
              <a:rPr lang="en-US" dirty="0"/>
              <a:t>F</a:t>
            </a:r>
            <a:r>
              <a:rPr lang="vi-VN" dirty="0"/>
              <a:t>eature ứng với giới tính: x = (0, 1): male, x = (1,0): female</a:t>
            </a:r>
          </a:p>
          <a:p>
            <a:pPr lvl="1"/>
            <a:r>
              <a:rPr lang="vi-VN" dirty="0"/>
              <a:t>Tránh kiểu male = 0, female = 1; x = 0 hoặc 1</a:t>
            </a:r>
          </a:p>
          <a:p>
            <a:r>
              <a:rPr lang="en-US" dirty="0"/>
              <a:t>T</a:t>
            </a:r>
            <a:r>
              <a:rPr lang="vi-VN" dirty="0"/>
              <a:t>ránh lặp lại features</a:t>
            </a:r>
          </a:p>
          <a:p>
            <a:pPr lvl="1"/>
            <a:r>
              <a:rPr lang="en-US" dirty="0"/>
              <a:t>T</a:t>
            </a:r>
            <a:r>
              <a:rPr lang="vi-VN" dirty="0"/>
              <a:t>ránh trường hợp (x1, x1, x2)</a:t>
            </a:r>
          </a:p>
          <a:p>
            <a:r>
              <a:rPr lang="vi-VN" dirty="0"/>
              <a:t>Các feature nên có miền giá trị giới hạn (ví dụ trong đoạn 0, 1)</a:t>
            </a:r>
          </a:p>
          <a:p>
            <a:pPr lvl="1"/>
            <a:r>
              <a:rPr lang="vi-VN" dirty="0"/>
              <a:t>Với mỗi feature giá trị số -&gt; chia cho giá trị lớn nhất</a:t>
            </a:r>
          </a:p>
          <a:p>
            <a:pPr lvl="1"/>
            <a:r>
              <a:rPr lang="en-US" dirty="0"/>
              <a:t>T</a:t>
            </a:r>
            <a:r>
              <a:rPr lang="vi-VN" dirty="0"/>
              <a:t>iền xử lý sao cho mean(feature) = 0</a:t>
            </a:r>
          </a:p>
          <a:p>
            <a:pPr lvl="1"/>
            <a:r>
              <a:rPr lang="en-US" dirty="0"/>
              <a:t>C</a:t>
            </a:r>
            <a:r>
              <a:rPr lang="vi-VN" dirty="0"/>
              <a:t>huẩn hoá feature trên mặt cầu </a:t>
            </a:r>
          </a:p>
          <a:p>
            <a:pPr lvl="1"/>
            <a:r>
              <a:rPr lang="vi-VN" dirty="0"/>
              <a:t>...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50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Chuẩn của vector-ma trận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/>
              <a:t>Bất kì hàm số nào thoả mãn đều có thể coi là chuẩn của vector-ma trận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959" y="3163570"/>
            <a:ext cx="6752539" cy="222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68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9298" y="4171000"/>
            <a:ext cx="1828800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vi-VN" altLang="en-US" dirty="0"/>
              <a:t>Chuẩn của vector</a:t>
            </a:r>
            <a:endParaRPr lang="en-US" altLang="en-US" dirty="0"/>
          </a:p>
        </p:txBody>
      </p:sp>
      <p:sp>
        <p:nvSpPr>
          <p:cNvPr id="82953" name="Rectangle 9"/>
          <p:cNvSpPr>
            <a:spLocks noChangeArrowheads="1"/>
          </p:cNvSpPr>
          <p:nvPr/>
        </p:nvSpPr>
        <p:spPr bwMode="auto">
          <a:xfrm>
            <a:off x="1117858" y="1391762"/>
            <a:ext cx="8116369" cy="2281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lang="vi-VN" sz="2800" dirty="0">
                <a:solidFill>
                  <a:srgbClr val="FF0000"/>
                </a:solidFill>
                <a:latin typeface="+mj-lt"/>
              </a:rPr>
              <a:t>Chuẩn L</a:t>
            </a:r>
            <a:r>
              <a:rPr lang="vi-VN" sz="2800" baseline="30000" dirty="0">
                <a:solidFill>
                  <a:srgbClr val="FF0000"/>
                </a:solidFill>
                <a:latin typeface="+mj-lt"/>
              </a:rPr>
              <a:t>p</a:t>
            </a:r>
            <a:r>
              <a:rPr lang="vi-VN" sz="2800" dirty="0">
                <a:solidFill>
                  <a:srgbClr val="FF0000"/>
                </a:solidFill>
                <a:latin typeface="+mj-lt"/>
              </a:rPr>
              <a:t> của vector </a:t>
            </a:r>
            <a:r>
              <a:rPr lang="en-US" sz="2800" dirty="0">
                <a:solidFill>
                  <a:srgbClr val="FF0000"/>
                </a:solidFill>
                <a:latin typeface="+mj-lt"/>
              </a:rPr>
              <a:t>(Vector norms)</a:t>
            </a:r>
            <a:r>
              <a:rPr lang="en-US" sz="2800" dirty="0">
                <a:latin typeface="+mj-lt"/>
              </a:rPr>
              <a:t>: </a:t>
            </a:r>
            <a:r>
              <a:rPr lang="vi-VN" sz="2800" dirty="0">
                <a:latin typeface="+mj-lt"/>
              </a:rPr>
              <a:t>chuẩn của vector kí hiệu là </a:t>
            </a:r>
            <a:r>
              <a:rPr lang="en-US" sz="2800" dirty="0">
                <a:latin typeface="+mj-lt"/>
              </a:rPr>
              <a:t>||x|| </a:t>
            </a:r>
            <a:r>
              <a:rPr lang="vi-VN" sz="2800" dirty="0">
                <a:latin typeface="+mj-lt"/>
              </a:rPr>
              <a:t>được đinh nghĩa là ”độ dài” của </a:t>
            </a:r>
            <a:r>
              <a:rPr lang="en-US" sz="2800" dirty="0">
                <a:latin typeface="+mj-lt"/>
              </a:rPr>
              <a:t>vector.</a:t>
            </a:r>
          </a:p>
          <a:p>
            <a:pPr marL="342900" indent="-342900">
              <a:spcBef>
                <a:spcPct val="20000"/>
              </a:spcBef>
              <a:defRPr/>
            </a:pPr>
            <a:endParaRPr lang="en-US" sz="2800" dirty="0">
              <a:latin typeface="+mj-lt"/>
            </a:endParaRPr>
          </a:p>
          <a:p>
            <a:pPr lvl="1">
              <a:spcBef>
                <a:spcPct val="20000"/>
              </a:spcBef>
              <a:defRPr/>
            </a:pPr>
            <a:endParaRPr lang="en-US" sz="24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vi-VN" sz="2400" dirty="0">
                <a:latin typeface="+mj-lt"/>
              </a:rPr>
              <a:t>Các chuẩn thường gặp</a:t>
            </a:r>
            <a:r>
              <a:rPr lang="en-US" sz="2400" dirty="0">
                <a:latin typeface="+mj-lt"/>
              </a:rPr>
              <a:t>: L</a:t>
            </a:r>
            <a:r>
              <a:rPr lang="en-US" sz="2400" baseline="-25000" dirty="0">
                <a:latin typeface="+mj-lt"/>
              </a:rPr>
              <a:t>1</a:t>
            </a:r>
            <a:r>
              <a:rPr lang="en-US" sz="2400" dirty="0">
                <a:latin typeface="+mj-lt"/>
              </a:rPr>
              <a:t>, L</a:t>
            </a:r>
            <a:r>
              <a:rPr lang="en-US" sz="2400" baseline="-25000" dirty="0">
                <a:latin typeface="+mj-lt"/>
              </a:rPr>
              <a:t>2 </a:t>
            </a:r>
            <a:r>
              <a:rPr lang="en-US" sz="2400" dirty="0">
                <a:latin typeface="+mj-lt"/>
              </a:rPr>
              <a:t>(Euclidean)</a:t>
            </a:r>
            <a:endParaRPr lang="en-US" sz="2400" baseline="-25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2400" baseline="-25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2400" baseline="-25000" dirty="0">
              <a:latin typeface="+mj-lt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en-US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vi-VN" sz="2400" dirty="0">
                <a:latin typeface="+mj-lt"/>
                <a:cs typeface="Arial" charset="0"/>
              </a:rPr>
              <a:t>Khi p tiến tới vô vùng</a:t>
            </a: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endParaRPr lang="vi-VN" sz="2400" dirty="0">
              <a:latin typeface="+mj-lt"/>
              <a:cs typeface="Arial" charset="0"/>
            </a:endParaRPr>
          </a:p>
          <a:p>
            <a:pPr marL="742950" lvl="1" indent="-285750">
              <a:spcBef>
                <a:spcPct val="20000"/>
              </a:spcBef>
              <a:buFontTx/>
              <a:buChar char="–"/>
              <a:defRPr/>
            </a:pPr>
            <a:r>
              <a:rPr lang="vi-VN" sz="2400" dirty="0">
                <a:latin typeface="+mj-lt"/>
                <a:cs typeface="Arial" charset="0"/>
              </a:rPr>
              <a:t>Bước tiền xử lý trong ml thường phải qua việc chuẩn hoá vector</a:t>
            </a:r>
          </a:p>
        </p:txBody>
      </p:sp>
      <p:pic>
        <p:nvPicPr>
          <p:cNvPr id="317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8887" y="2299133"/>
            <a:ext cx="275431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7812" y="4239262"/>
            <a:ext cx="196215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874" y="5723760"/>
            <a:ext cx="2162175" cy="479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65942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9038</TotalTime>
  <Words>1548</Words>
  <Application>Microsoft Office PowerPoint</Application>
  <PresentationFormat>Widescreen</PresentationFormat>
  <Paragraphs>203</Paragraphs>
  <Slides>37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Mangal</vt:lpstr>
      <vt:lpstr>Times New Roman</vt:lpstr>
      <vt:lpstr>Wingdings</vt:lpstr>
      <vt:lpstr>Office Theme</vt:lpstr>
      <vt:lpstr>Equation</vt:lpstr>
      <vt:lpstr>Training Program</vt:lpstr>
      <vt:lpstr>Chương trình</vt:lpstr>
      <vt:lpstr>Ngôn ngữ lập trình: Python</vt:lpstr>
      <vt:lpstr>Python </vt:lpstr>
      <vt:lpstr>Vector – ma trận</vt:lpstr>
      <vt:lpstr>Machine learning flow</vt:lpstr>
      <vt:lpstr>Vector hoá các feature và tiền xử</vt:lpstr>
      <vt:lpstr>Chuẩn của vector-ma trận</vt:lpstr>
      <vt:lpstr>Chuẩn của vector</vt:lpstr>
      <vt:lpstr>Tích vô hướng giữa hai vector</vt:lpstr>
      <vt:lpstr>Thao tác vector trên numpy</vt:lpstr>
      <vt:lpstr>Ma trận </vt:lpstr>
      <vt:lpstr>Các phép tính trên ma trận</vt:lpstr>
      <vt:lpstr>Kiến thức cơ bản</vt:lpstr>
      <vt:lpstr>Tích của hai ma trận </vt:lpstr>
      <vt:lpstr>Tính chất của các phép toán trên ma trận</vt:lpstr>
      <vt:lpstr>Các phép toán ma trận trên numpy</vt:lpstr>
      <vt:lpstr>Phép biến đổi tuyến tính (Linear transformation)</vt:lpstr>
      <vt:lpstr>Ma trận đơn vị và ma trận nghịch đảo</vt:lpstr>
      <vt:lpstr>Định thức của ma trận</vt:lpstr>
      <vt:lpstr>Ma trận nghịch đảo</vt:lpstr>
      <vt:lpstr>Hệ phương trình tuyến tính</vt:lpstr>
      <vt:lpstr>Giải hệ hệ phương trình tuyến tính</vt:lpstr>
      <vt:lpstr>Ma trận nghịch đảo và hệ phương trình trong numpy</vt:lpstr>
      <vt:lpstr>Các ma trận đặc biệt</vt:lpstr>
      <vt:lpstr>Vector riêng (eigenvector) trị riêng (eigenvalue)</vt:lpstr>
      <vt:lpstr>Ví dụ về tìm trị riêng</vt:lpstr>
      <vt:lpstr>Tính trị riêng trong numpy python </vt:lpstr>
      <vt:lpstr>Phân tích ma trận theo trị riêng</vt:lpstr>
      <vt:lpstr>Phân tích ma trận đối xứng</vt:lpstr>
      <vt:lpstr>Vector riêng và trị riêng</vt:lpstr>
      <vt:lpstr>Phân tích ma trận SVD (Singular Value Decomposition)</vt:lpstr>
      <vt:lpstr>SVD in numpy </vt:lpstr>
      <vt:lpstr>Ví dụ về phân tích SVD</vt:lpstr>
      <vt:lpstr>Vết của ma trận (trace)</vt:lpstr>
      <vt:lpstr>Python and numpy</vt:lpstr>
      <vt:lpstr>Bài tập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Training Program</dc:title>
  <dc:creator>Microsoft Office User</dc:creator>
  <cp:lastModifiedBy>DungNT2</cp:lastModifiedBy>
  <cp:revision>53</cp:revision>
  <dcterms:created xsi:type="dcterms:W3CDTF">2018-06-12T08:52:21Z</dcterms:created>
  <dcterms:modified xsi:type="dcterms:W3CDTF">2018-06-21T11:24:10Z</dcterms:modified>
</cp:coreProperties>
</file>